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0" r:id="rId2"/>
    <p:sldId id="378" r:id="rId3"/>
    <p:sldId id="379" r:id="rId4"/>
    <p:sldId id="381" r:id="rId5"/>
    <p:sldId id="382" r:id="rId6"/>
    <p:sldId id="390" r:id="rId7"/>
    <p:sldId id="383" r:id="rId8"/>
    <p:sldId id="394" r:id="rId9"/>
    <p:sldId id="385" r:id="rId10"/>
    <p:sldId id="395" r:id="rId11"/>
    <p:sldId id="386" r:id="rId12"/>
    <p:sldId id="391" r:id="rId13"/>
    <p:sldId id="388" r:id="rId14"/>
    <p:sldId id="387" r:id="rId15"/>
    <p:sldId id="389" r:id="rId16"/>
    <p:sldId id="404" r:id="rId17"/>
    <p:sldId id="406" r:id="rId18"/>
    <p:sldId id="407" r:id="rId1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3" userDrawn="1">
          <p15:clr>
            <a:srgbClr val="A4A3A4"/>
          </p15:clr>
        </p15:guide>
        <p15:guide id="4" pos="72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AF00"/>
    <a:srgbClr val="8FAADC"/>
    <a:srgbClr val="FCA6DF"/>
    <a:srgbClr val="FEC200"/>
    <a:srgbClr val="FB85D4"/>
    <a:srgbClr val="424242"/>
    <a:srgbClr val="18CAC2"/>
    <a:srgbClr val="D9D9D9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FD4443E-F989-4FC4-A0C8-D5A2AF1F390B}" styleName="Koyu Stil 1 - Vurgu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9" autoAdjust="0"/>
    <p:restoredTop sz="95405" autoAdjust="0"/>
  </p:normalViewPr>
  <p:slideViewPr>
    <p:cSldViewPr showGuides="1">
      <p:cViewPr varScale="1">
        <p:scale>
          <a:sx n="77" d="100"/>
          <a:sy n="77" d="100"/>
        </p:scale>
        <p:origin x="-90" y="-624"/>
      </p:cViewPr>
      <p:guideLst>
        <p:guide orient="horz" pos="2160"/>
        <p:guide pos="3840"/>
        <p:guide pos="393"/>
        <p:guide pos="728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0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B410A-F33F-4AB4-852F-D1CE6502B2C4}" type="datetimeFigureOut">
              <a:rPr lang="vi-VN" smtClean="0"/>
              <a:pPr/>
              <a:t>07/09/2021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A3FDB-E1FF-41D5-9DDE-74331BAB0A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310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A3FDB-E1FF-41D5-9DDE-74331BAB0AAA}" type="slidenum">
              <a:rPr lang="vi-VN" smtClean="0"/>
              <a:pPr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68865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A3FDB-E1FF-41D5-9DDE-74331BAB0AAA}" type="slidenum">
              <a:rPr lang="vi-VN" smtClean="0"/>
              <a:pPr/>
              <a:t>4</a:t>
            </a:fld>
            <a:endParaRPr lang="vi-V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A3FDB-E1FF-41D5-9DDE-74331BAB0AAA}" type="slidenum">
              <a:rPr lang="vi-VN" smtClean="0"/>
              <a:pPr/>
              <a:t>18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68865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499936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1579223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3734435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067618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2737662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06397945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3023132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0" y="628579"/>
            <a:ext cx="11471920" cy="7920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6023897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77903875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7930366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0205034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5"/>
          <p:cNvGrpSpPr>
            <a:grpSpLocks/>
          </p:cNvGrpSpPr>
          <p:nvPr userDrawn="1"/>
        </p:nvGrpSpPr>
        <p:grpSpPr bwMode="auto">
          <a:xfrm>
            <a:off x="0" y="6453336"/>
            <a:ext cx="12192000" cy="404664"/>
            <a:chOff x="0" y="4681728"/>
            <a:chExt cx="9163025" cy="377952"/>
          </a:xfrm>
        </p:grpSpPr>
        <p:sp>
          <p:nvSpPr>
            <p:cNvPr id="13" name="矩形 3"/>
            <p:cNvSpPr/>
            <p:nvPr/>
          </p:nvSpPr>
          <p:spPr>
            <a:xfrm>
              <a:off x="0" y="4681728"/>
              <a:ext cx="9163025" cy="37795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4" name="矩形 4"/>
            <p:cNvSpPr/>
            <p:nvPr/>
          </p:nvSpPr>
          <p:spPr>
            <a:xfrm>
              <a:off x="8785201" y="4681728"/>
              <a:ext cx="377824" cy="3779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5" name="矩形 5"/>
            <p:cNvSpPr/>
            <p:nvPr/>
          </p:nvSpPr>
          <p:spPr>
            <a:xfrm>
              <a:off x="0" y="4681728"/>
              <a:ext cx="377824" cy="3779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6" name="等腰三角形 6"/>
            <p:cNvSpPr/>
            <p:nvPr/>
          </p:nvSpPr>
          <p:spPr>
            <a:xfrm rot="5400000">
              <a:off x="8910592" y="4815142"/>
              <a:ext cx="127043" cy="111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7" name="等腰三角形 7"/>
            <p:cNvSpPr/>
            <p:nvPr/>
          </p:nvSpPr>
          <p:spPr>
            <a:xfrm rot="16200000">
              <a:off x="125391" y="4815142"/>
              <a:ext cx="127043" cy="111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组合 24"/>
          <p:cNvGrpSpPr>
            <a:grpSpLocks/>
          </p:cNvGrpSpPr>
          <p:nvPr userDrawn="1"/>
        </p:nvGrpSpPr>
        <p:grpSpPr bwMode="auto">
          <a:xfrm>
            <a:off x="-9600" y="500528"/>
            <a:ext cx="12217400" cy="671101"/>
            <a:chOff x="0" y="242094"/>
            <a:chExt cx="9163025" cy="564356"/>
          </a:xfrm>
        </p:grpSpPr>
        <p:grpSp>
          <p:nvGrpSpPr>
            <p:cNvPr id="25" name="组合 9"/>
            <p:cNvGrpSpPr>
              <a:grpSpLocks/>
            </p:cNvGrpSpPr>
            <p:nvPr/>
          </p:nvGrpSpPr>
          <p:grpSpPr bwMode="auto">
            <a:xfrm flipH="1">
              <a:off x="9060600" y="242094"/>
              <a:ext cx="102425" cy="564356"/>
              <a:chOff x="7668348" y="242094"/>
              <a:chExt cx="98744" cy="564356"/>
            </a:xfrm>
          </p:grpSpPr>
          <p:sp>
            <p:nvSpPr>
              <p:cNvPr id="32" name="矩形 16"/>
              <p:cNvSpPr/>
              <p:nvPr/>
            </p:nvSpPr>
            <p:spPr>
              <a:xfrm>
                <a:off x="7668348" y="242468"/>
                <a:ext cx="62748" cy="5646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3" name="直接连接符 17"/>
              <p:cNvCxnSpPr/>
              <p:nvPr/>
            </p:nvCxnSpPr>
            <p:spPr>
              <a:xfrm>
                <a:off x="7767827" y="242468"/>
                <a:ext cx="0" cy="564610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3"/>
            <p:cNvGrpSpPr>
              <a:grpSpLocks/>
            </p:cNvGrpSpPr>
            <p:nvPr/>
          </p:nvGrpSpPr>
          <p:grpSpPr bwMode="auto">
            <a:xfrm>
              <a:off x="0" y="242094"/>
              <a:ext cx="480244" cy="564356"/>
              <a:chOff x="0" y="242094"/>
              <a:chExt cx="480244" cy="564356"/>
            </a:xfrm>
          </p:grpSpPr>
          <p:sp>
            <p:nvSpPr>
              <p:cNvPr id="28" name="矩形 12"/>
              <p:cNvSpPr/>
              <p:nvPr/>
            </p:nvSpPr>
            <p:spPr>
              <a:xfrm>
                <a:off x="0" y="242468"/>
                <a:ext cx="425449" cy="5646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9" name="直接连接符 13"/>
              <p:cNvCxnSpPr/>
              <p:nvPr/>
            </p:nvCxnSpPr>
            <p:spPr>
              <a:xfrm>
                <a:off x="481012" y="242468"/>
                <a:ext cx="0" cy="564610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extBox 3"/>
          <p:cNvSpPr txBox="1"/>
          <p:nvPr userDrawn="1"/>
        </p:nvSpPr>
        <p:spPr>
          <a:xfrm>
            <a:off x="10992544" y="719118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COMPANY NAME</a:t>
            </a:r>
            <a:endParaRPr lang="vi-VN" sz="1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TextBox 42"/>
          <p:cNvSpPr txBox="1"/>
          <p:nvPr userDrawn="1"/>
        </p:nvSpPr>
        <p:spPr>
          <a:xfrm>
            <a:off x="10992544" y="90872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ABS.COM</a:t>
            </a:r>
            <a:endParaRPr lang="vi-VN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8" name="Straight Connector 47"/>
          <p:cNvCxnSpPr/>
          <p:nvPr userDrawn="1"/>
        </p:nvCxnSpPr>
        <p:spPr>
          <a:xfrm>
            <a:off x="10992544" y="935142"/>
            <a:ext cx="10081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 userDrawn="1"/>
        </p:nvGrpSpPr>
        <p:grpSpPr>
          <a:xfrm>
            <a:off x="10272464" y="663642"/>
            <a:ext cx="645677" cy="533110"/>
            <a:chOff x="473446" y="6325727"/>
            <a:chExt cx="645677" cy="533110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473446" y="6325727"/>
              <a:ext cx="645677" cy="533110"/>
              <a:chOff x="1614488" y="2814638"/>
              <a:chExt cx="3513263" cy="2918618"/>
            </a:xfrm>
          </p:grpSpPr>
          <p:sp>
            <p:nvSpPr>
              <p:cNvPr id="24" name="AutoShape 10"/>
              <p:cNvSpPr>
                <a:spLocks noChangeArrowheads="1"/>
              </p:cNvSpPr>
              <p:nvPr/>
            </p:nvSpPr>
            <p:spPr bwMode="gray">
              <a:xfrm>
                <a:off x="1614488" y="2814638"/>
                <a:ext cx="3513263" cy="291861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chemeClr val="accent5"/>
                  </a:gs>
                  <a:gs pos="26500">
                    <a:srgbClr val="E6E6E6"/>
                  </a:gs>
                  <a:gs pos="34000">
                    <a:schemeClr val="accent5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chemeClr val="accent5"/>
                  </a:gs>
                  <a:gs pos="73500">
                    <a:srgbClr val="E6E6E6"/>
                  </a:gs>
                  <a:gs pos="92500">
                    <a:schemeClr val="accent5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vi-VN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6" name="AutoShape 11"/>
              <p:cNvSpPr>
                <a:spLocks noChangeArrowheads="1"/>
              </p:cNvSpPr>
              <p:nvPr/>
            </p:nvSpPr>
            <p:spPr bwMode="gray">
              <a:xfrm>
                <a:off x="1827205" y="2990456"/>
                <a:ext cx="3087826" cy="2566978"/>
              </a:xfrm>
              <a:prstGeom prst="hexagon">
                <a:avLst>
                  <a:gd name="adj" fmla="val 28896"/>
                  <a:gd name="vf" fmla="val 115470"/>
                </a:avLst>
              </a:prstGeom>
              <a:solidFill>
                <a:schemeClr val="accent5"/>
              </a:solidFill>
              <a:ln w="9525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vi-VN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23" name="TextBox 22"/>
            <p:cNvSpPr txBox="1"/>
            <p:nvPr userDrawn="1"/>
          </p:nvSpPr>
          <p:spPr>
            <a:xfrm>
              <a:off x="549026" y="6381328"/>
              <a:ext cx="49926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smtClean="0">
                  <a:solidFill>
                    <a:schemeClr val="bg1"/>
                  </a:solidFill>
                  <a:latin typeface="+mj-lt"/>
                </a:rPr>
                <a:t>Your Logo</a:t>
              </a:r>
              <a:endParaRPr lang="vi-VN" sz="1100" b="1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185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32093" y="1636484"/>
            <a:ext cx="12192000" cy="273630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LİSELERE GEÇİŞ SİSTEMİ</a:t>
            </a:r>
            <a:endParaRPr lang="en-US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79352" y="4446293"/>
            <a:ext cx="118213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HİLVAN ORTAOKULU</a:t>
            </a:r>
          </a:p>
          <a:p>
            <a:pPr algn="ctr"/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REHBERLİK SERVİSİ</a:t>
            </a:r>
          </a:p>
          <a:p>
            <a:pPr algn="ctr"/>
            <a:endParaRPr lang="tr-TR" sz="3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E:\toki akşemssedin rehberlik servisi\2015-2016\Adsız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0"/>
            <a:ext cx="1559496" cy="15594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E:\toki akşemssedin rehberlik servisi\2015-2016\Adsız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0632504" y="0"/>
            <a:ext cx="1559496" cy="15594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800364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SINAV SÜRESİ VE BAŞLAMA SAATİ?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pic>
        <p:nvPicPr>
          <p:cNvPr id="1027" name="Picture 3" descr="C:\Users\muhammed\Desktop\ata deneme sınavı nisan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376" y="1844824"/>
            <a:ext cx="2736304" cy="3183584"/>
          </a:xfrm>
          <a:prstGeom prst="rect">
            <a:avLst/>
          </a:prstGeom>
          <a:noFill/>
        </p:spPr>
      </p:pic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883833"/>
              </p:ext>
            </p:extLst>
          </p:nvPr>
        </p:nvGraphicFramePr>
        <p:xfrm>
          <a:off x="3863752" y="4365104"/>
          <a:ext cx="7920880" cy="1960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09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1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1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277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Sayısal</a:t>
                      </a:r>
                      <a:r>
                        <a:rPr lang="tr-TR" sz="2800" baseline="0" dirty="0" smtClean="0"/>
                        <a:t> Bölüm</a:t>
                      </a:r>
                      <a:endParaRPr lang="tr-T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Ders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/>
                        <a:t>Soru Sayısı</a:t>
                      </a:r>
                    </a:p>
                    <a:p>
                      <a:pPr algn="ctr"/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</a:t>
                      </a:r>
                      <a:r>
                        <a:rPr lang="tr-TR" sz="2000" b="1" baseline="0" dirty="0" smtClean="0"/>
                        <a:t> Başlama Saati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 Süresi</a:t>
                      </a:r>
                      <a:endParaRPr lang="tr-T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Matematik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40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11.30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80 Dakika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Fen ve Teknoloji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3863752" y="1268760"/>
          <a:ext cx="7848872" cy="2971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62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12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32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Sözel Bölüm</a:t>
                      </a:r>
                      <a:endParaRPr lang="tr-T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Ders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Soru Sayısı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</a:t>
                      </a:r>
                      <a:r>
                        <a:rPr lang="tr-TR" sz="2000" b="1" baseline="0" dirty="0" smtClean="0"/>
                        <a:t> Başlama Saati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 Süresi</a:t>
                      </a:r>
                      <a:endParaRPr lang="tr-T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Türkçe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50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09.30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75 Dakika</a:t>
                      </a:r>
                    </a:p>
                    <a:p>
                      <a:pPr algn="ctr"/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İnkılâp Tarihi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Din Kültürü ve A.B.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Yabancı Dil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56468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4896544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 ZORUNLU MU?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5697443" y="2852936"/>
            <a:ext cx="6480720" cy="1354217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Sınava </a:t>
            </a:r>
            <a:r>
              <a:rPr lang="tr-TR" sz="4000" b="1" i="1" u="sng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isteyen</a:t>
            </a: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 öğrenciler girecek, zorunlu olmayacak.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9983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SINAVLA ÖĞRENCİ ALAN LİSELERE TERCİH İŞLEMLERİ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263352" y="1465040"/>
            <a:ext cx="11593288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marL="742950" indent="-742950">
              <a:buFont typeface="Wingdings" pitchFamily="2" charset="2"/>
              <a:buChar char="Ø"/>
            </a:pPr>
            <a:r>
              <a:rPr lang="tr-TR" sz="40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</a:t>
            </a: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ınavla öğrenci alan okullardan 5 tanesi tercih edilecektir.</a:t>
            </a:r>
          </a:p>
          <a:p>
            <a:pPr marL="742950" indent="-742950">
              <a:buFont typeface="Wingdings" pitchFamily="2" charset="2"/>
              <a:buChar char="Ø"/>
            </a:pP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Sınava girmeyen öğrenciler nitelikli okul tercihi yapamaz.</a:t>
            </a:r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335360" y="3985320"/>
            <a:ext cx="11665296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 smtClean="0">
                <a:solidFill>
                  <a:schemeClr val="bg1"/>
                </a:solidFill>
                <a:latin typeface="+mj-lt"/>
                <a:ea typeface="Roboto Condensed" panose="02000000000000000000" pitchFamily="2" charset="0"/>
              </a:rPr>
              <a:t>Herhangi bir  nitelikli liseye yerleşememesi durumunda; </a:t>
            </a: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adrese göre öğrenci alan okullardan kendi evine en yakın olan 5 okul tercihi yapabilecek.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37654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4320480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YEREL YERLEŞTİRMEDE KAÇ OKUL TERCİH EDİLECEK?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4799856" y="1916832"/>
            <a:ext cx="6912768" cy="3816429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>
              <a:buFont typeface="Wingdings" pitchFamily="2" charset="2"/>
              <a:buChar char="Ø"/>
            </a:pPr>
            <a:r>
              <a:rPr lang="tr-TR" sz="3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Yerel yerleştirme tercih yaparken en fazla 5 okul yazılabilir.</a:t>
            </a:r>
          </a:p>
          <a:p>
            <a:pPr>
              <a:buFont typeface="Wingdings" pitchFamily="2" charset="2"/>
              <a:buChar char="Ø"/>
            </a:pPr>
            <a:r>
              <a:rPr lang="tr-TR" sz="3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Yerel tercihlerde yazılan ilk 3 okul kendi adres bölgemizden olmak zorundadır.</a:t>
            </a:r>
          </a:p>
          <a:p>
            <a:pPr>
              <a:buFont typeface="Wingdings" pitchFamily="2" charset="2"/>
              <a:buChar char="Ø"/>
            </a:pPr>
            <a:r>
              <a:rPr lang="tr-TR" sz="3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İlk üç okul içinde en az iki farklı lise türü bulunmalıdır. </a:t>
            </a:r>
          </a:p>
          <a:p>
            <a:pPr>
              <a:buFont typeface="Wingdings" pitchFamily="2" charset="2"/>
              <a:buChar char="Ø"/>
            </a:pPr>
            <a:r>
              <a:rPr lang="tr-TR" sz="3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4. ve 5. tercihler komşu kayıt alanı ya da kayıt dışı alandaki okullardan yazılabilir. </a:t>
            </a:r>
          </a:p>
        </p:txBody>
      </p:sp>
    </p:spTree>
    <p:extLst>
      <p:ext uri="{BB962C8B-B14F-4D97-AF65-F5344CB8AC3E}">
        <p14:creationId xmlns:p14="http://schemas.microsoft.com/office/powerpoint/2010/main" val="223593199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5544616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ADRESE DAYALI YERLEŞTİRME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6093968" y="2491154"/>
            <a:ext cx="6098032" cy="2708434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>
              <a:buFont typeface="Wingdings" pitchFamily="2" charset="2"/>
              <a:buChar char="ü"/>
            </a:pPr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ikamet adresleri</a:t>
            </a:r>
          </a:p>
          <a:p>
            <a:pPr>
              <a:buFont typeface="Wingdings" pitchFamily="2" charset="2"/>
              <a:buChar char="ü"/>
            </a:pPr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Tercihler</a:t>
            </a:r>
          </a:p>
          <a:p>
            <a:pPr>
              <a:buFont typeface="Wingdings" pitchFamily="2" charset="2"/>
              <a:buChar char="ü"/>
            </a:pPr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okul başarı puanları</a:t>
            </a:r>
          </a:p>
          <a:p>
            <a:pPr>
              <a:buFont typeface="Wingdings" pitchFamily="2" charset="2"/>
              <a:buChar char="ü"/>
            </a:pPr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devam-devamsızlık </a:t>
            </a:r>
          </a:p>
          <a:p>
            <a:pPr>
              <a:buFont typeface="Wingdings" pitchFamily="2" charset="2"/>
              <a:buChar char="ü"/>
            </a:pPr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yaş gibi kriterler göz önünde bulundurularak yapılır.</a:t>
            </a:r>
            <a:endParaRPr lang="en-US" sz="28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1170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BELİRLİ OKULLARDA YIĞILMA OLURSA!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5879976" y="2276872"/>
            <a:ext cx="6480720" cy="2893100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36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Bir okulda yığılma olması durumunda </a:t>
            </a:r>
          </a:p>
          <a:p>
            <a:r>
              <a:rPr lang="tr-TR" sz="36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tercih önceliği, adresinin okula yakınlığı,yıl sonu başarı puanı ve mezun olduğu okul kriterleri , devamsızlık dikkate alınacak.</a:t>
            </a:r>
            <a:endParaRPr lang="en-US" sz="36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pic>
        <p:nvPicPr>
          <p:cNvPr id="3074" name="Picture 2" descr="C:\Users\ASUS PC\Desktop\103c0a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1628800"/>
            <a:ext cx="5568619" cy="41764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5080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GÜZEL SANATLAR LİSESİNE YERLEŞTİRME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6168008" y="1002794"/>
            <a:ext cx="4968552" cy="5663089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just">
              <a:buFont typeface="Wingdings" pitchFamily="2" charset="2"/>
              <a:buChar char="Ø"/>
            </a:pPr>
            <a:r>
              <a:rPr lang="tr-TR" sz="36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Güzel Sanatlar lisesinde </a:t>
            </a:r>
            <a:r>
              <a:rPr lang="tr-TR" sz="3600" b="1" i="1" u="sng" dirty="0" smtClean="0">
                <a:solidFill>
                  <a:srgbClr val="FF0000"/>
                </a:solidFill>
                <a:latin typeface="+mj-lt"/>
                <a:ea typeface="Roboto Condensed" panose="02000000000000000000" pitchFamily="2" charset="0"/>
              </a:rPr>
              <a:t>Resim</a:t>
            </a:r>
            <a:r>
              <a:rPr lang="tr-TR" sz="36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 ve </a:t>
            </a:r>
            <a:r>
              <a:rPr lang="tr-TR" sz="3600" b="1" i="1" u="sng" dirty="0" smtClean="0">
                <a:solidFill>
                  <a:srgbClr val="FF0000"/>
                </a:solidFill>
                <a:latin typeface="+mj-lt"/>
                <a:ea typeface="Roboto Condensed" panose="02000000000000000000" pitchFamily="2" charset="0"/>
              </a:rPr>
              <a:t>Müzik</a:t>
            </a:r>
            <a:r>
              <a:rPr lang="tr-TR" sz="36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 olmak  üzere iki bölüm vardır.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36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Güzel Sanatlar Lisesi kendi yaptığı yetenek sınavı sonucunda öğrenci almaktadır.</a:t>
            </a:r>
          </a:p>
          <a:p>
            <a:endParaRPr lang="tr-TR" sz="36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pic>
        <p:nvPicPr>
          <p:cNvPr id="1029" name="Picture 5" descr="C:\Users\ASUS PC\Desktop\201304241623054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368" y="1556792"/>
            <a:ext cx="5573645" cy="4032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741396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SPOR LİSESİNE YERLEŞTİRME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263352" y="1268760"/>
            <a:ext cx="11017224" cy="2893100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just">
              <a:buFont typeface="Wingdings" pitchFamily="2" charset="2"/>
              <a:buChar char="Ø"/>
            </a:pPr>
            <a:r>
              <a:rPr lang="tr-TR" sz="36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Spor lisesi adrese dayalı olmaksızın başvuran öğrenciler arasından kendi yaptığı yetenek sınavı ile öğrenci seçmektedir.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36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Yetenek Sınavı içeriği komisyon tarafından her yıl sınavdan önce belirlenmektedir.</a:t>
            </a:r>
          </a:p>
          <a:p>
            <a:endParaRPr lang="tr-TR" sz="36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6040" y="3789040"/>
            <a:ext cx="5735960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89040"/>
            <a:ext cx="6296025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741396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32093" y="1636484"/>
            <a:ext cx="12192000" cy="273630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DİNLEDİĞİNİZ İÇİN TEŞEKKÜRLER…</a:t>
            </a:r>
            <a:endParaRPr lang="en-US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79352" y="4446293"/>
            <a:ext cx="118213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HİLVAN ORTAOKULU </a:t>
            </a:r>
          </a:p>
          <a:p>
            <a:pPr algn="ctr"/>
            <a:endParaRPr lang="tr-TR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REHBERLİK SERVİSİ</a:t>
            </a:r>
          </a:p>
          <a:p>
            <a:pPr algn="ctr"/>
            <a:endParaRPr lang="tr-TR" sz="3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toki akşemssedin rehberlik servisi\2015-2016\Adsız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" y="26786"/>
            <a:ext cx="1559496" cy="15594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E:\toki akşemssedin rehberlik servisi\2015-2016\Adsız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0056440" y="-171400"/>
            <a:ext cx="1991544" cy="1748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E:\toki akşemssedin rehberlik servisi\2015-2016\Adsız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68696" y="-171400"/>
            <a:ext cx="1991544" cy="1748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800364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43472" y="2492896"/>
            <a:ext cx="3002814" cy="1891440"/>
            <a:chOff x="1591778" y="2603321"/>
            <a:chExt cx="3002814" cy="1891440"/>
          </a:xfrm>
        </p:grpSpPr>
        <p:sp>
          <p:nvSpPr>
            <p:cNvPr id="4" name="Freeform 3"/>
            <p:cNvSpPr/>
            <p:nvPr/>
          </p:nvSpPr>
          <p:spPr>
            <a:xfrm>
              <a:off x="2132729" y="2603321"/>
              <a:ext cx="2461863" cy="1891440"/>
            </a:xfrm>
            <a:custGeom>
              <a:avLst/>
              <a:gdLst>
                <a:gd name="connsiteX0" fmla="*/ 0 w 2095500"/>
                <a:gd name="connsiteY0" fmla="*/ 274760 h 1831730"/>
                <a:gd name="connsiteX1" fmla="*/ 1179635 w 2095500"/>
                <a:gd name="connsiteY1" fmla="*/ 274760 h 1831730"/>
                <a:gd name="connsiteX2" fmla="*/ 1179635 w 2095500"/>
                <a:gd name="connsiteY2" fmla="*/ 0 h 1831730"/>
                <a:gd name="connsiteX3" fmla="*/ 2095500 w 2095500"/>
                <a:gd name="connsiteY3" fmla="*/ 915865 h 1831730"/>
                <a:gd name="connsiteX4" fmla="*/ 1179635 w 2095500"/>
                <a:gd name="connsiteY4" fmla="*/ 1831730 h 1831730"/>
                <a:gd name="connsiteX5" fmla="*/ 1179635 w 2095500"/>
                <a:gd name="connsiteY5" fmla="*/ 1556971 h 1831730"/>
                <a:gd name="connsiteX6" fmla="*/ 0 w 2095500"/>
                <a:gd name="connsiteY6" fmla="*/ 1556971 h 1831730"/>
                <a:gd name="connsiteX7" fmla="*/ 0 w 2095500"/>
                <a:gd name="connsiteY7" fmla="*/ 274760 h 183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5500" h="1831730">
                  <a:moveTo>
                    <a:pt x="0" y="274760"/>
                  </a:moveTo>
                  <a:lnTo>
                    <a:pt x="1179635" y="274760"/>
                  </a:lnTo>
                  <a:lnTo>
                    <a:pt x="1179635" y="0"/>
                  </a:lnTo>
                  <a:lnTo>
                    <a:pt x="2095500" y="915865"/>
                  </a:lnTo>
                  <a:lnTo>
                    <a:pt x="1179635" y="1831730"/>
                  </a:lnTo>
                  <a:lnTo>
                    <a:pt x="1179635" y="1556971"/>
                  </a:lnTo>
                  <a:lnTo>
                    <a:pt x="0" y="1556971"/>
                  </a:lnTo>
                  <a:lnTo>
                    <a:pt x="0" y="274760"/>
                  </a:lnTo>
                  <a:close/>
                </a:path>
              </a:pathLst>
            </a:custGeom>
            <a:solidFill>
              <a:schemeClr val="accent3">
                <a:alpha val="95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4835" tIns="290000" rIns="580549" bIns="289999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400" kern="120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400" kern="1200"/>
            </a:p>
          </p:txBody>
        </p:sp>
        <p:sp>
          <p:nvSpPr>
            <p:cNvPr id="5" name="Freeform 4"/>
            <p:cNvSpPr/>
            <p:nvPr/>
          </p:nvSpPr>
          <p:spPr>
            <a:xfrm>
              <a:off x="1591778" y="3008089"/>
              <a:ext cx="1081904" cy="1081904"/>
            </a:xfrm>
            <a:custGeom>
              <a:avLst/>
              <a:gdLst>
                <a:gd name="connsiteX0" fmla="*/ 0 w 1047750"/>
                <a:gd name="connsiteY0" fmla="*/ 523875 h 1047750"/>
                <a:gd name="connsiteX1" fmla="*/ 523875 w 1047750"/>
                <a:gd name="connsiteY1" fmla="*/ 0 h 1047750"/>
                <a:gd name="connsiteX2" fmla="*/ 1047750 w 1047750"/>
                <a:gd name="connsiteY2" fmla="*/ 523875 h 1047750"/>
                <a:gd name="connsiteX3" fmla="*/ 523875 w 1047750"/>
                <a:gd name="connsiteY3" fmla="*/ 1047750 h 1047750"/>
                <a:gd name="connsiteX4" fmla="*/ 0 w 1047750"/>
                <a:gd name="connsiteY4" fmla="*/ 523875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750" h="1047750">
                  <a:moveTo>
                    <a:pt x="0" y="523875"/>
                  </a:moveTo>
                  <a:cubicBezTo>
                    <a:pt x="0" y="234547"/>
                    <a:pt x="234547" y="0"/>
                    <a:pt x="523875" y="0"/>
                  </a:cubicBezTo>
                  <a:cubicBezTo>
                    <a:pt x="813203" y="0"/>
                    <a:pt x="1047750" y="234547"/>
                    <a:pt x="1047750" y="523875"/>
                  </a:cubicBezTo>
                  <a:cubicBezTo>
                    <a:pt x="1047750" y="813203"/>
                    <a:pt x="813203" y="1047750"/>
                    <a:pt x="523875" y="1047750"/>
                  </a:cubicBezTo>
                  <a:cubicBezTo>
                    <a:pt x="234547" y="1047750"/>
                    <a:pt x="0" y="813203"/>
                    <a:pt x="0" y="52387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8679" tIns="168679" rIns="168679" bIns="168679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b="1" kern="1200" dirty="0" smtClean="0">
                  <a:solidFill>
                    <a:schemeClr val="bg1"/>
                  </a:solidFill>
                </a:rPr>
                <a:t>1</a:t>
              </a:r>
              <a:endParaRPr lang="en-US" sz="32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03741" y="3284101"/>
              <a:ext cx="1678729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tr-TR" sz="2400" b="1" dirty="0" smtClean="0">
                  <a:solidFill>
                    <a:schemeClr val="bg1"/>
                  </a:solidFill>
                  <a:latin typeface="+mj-lt"/>
                  <a:ea typeface="Roboto Light" panose="02000000000000000000" pitchFamily="2" charset="0"/>
                  <a:cs typeface="Oswald Regular"/>
                </a:rPr>
                <a:t>Fen liseleri</a:t>
              </a:r>
              <a:endParaRPr lang="en-US" sz="2400" b="1" dirty="0" smtClean="0">
                <a:solidFill>
                  <a:schemeClr val="bg1"/>
                </a:solidFill>
                <a:latin typeface="+mj-lt"/>
                <a:ea typeface="Roboto Light" panose="02000000000000000000" pitchFamily="2" charset="0"/>
                <a:cs typeface="Oswald Regular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673680" y="3373595"/>
              <a:ext cx="155783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SINAVLA ÖĞRENCİ ALAN LİSELER HANGİLERİ?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4" name="Grup 23"/>
          <p:cNvGrpSpPr/>
          <p:nvPr/>
        </p:nvGrpSpPr>
        <p:grpSpPr>
          <a:xfrm>
            <a:off x="4438032" y="2492896"/>
            <a:ext cx="3060096" cy="1891440"/>
            <a:chOff x="4438032" y="2492896"/>
            <a:chExt cx="3060096" cy="1891440"/>
          </a:xfrm>
        </p:grpSpPr>
        <p:grpSp>
          <p:nvGrpSpPr>
            <p:cNvPr id="23" name="Grup 22"/>
            <p:cNvGrpSpPr/>
            <p:nvPr/>
          </p:nvGrpSpPr>
          <p:grpSpPr>
            <a:xfrm>
              <a:off x="4438032" y="2492896"/>
              <a:ext cx="3060096" cy="1891440"/>
              <a:chOff x="4438032" y="2492896"/>
              <a:chExt cx="3060096" cy="1891440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5036265" y="2492896"/>
                <a:ext cx="2461863" cy="1891440"/>
              </a:xfrm>
              <a:custGeom>
                <a:avLst/>
                <a:gdLst>
                  <a:gd name="connsiteX0" fmla="*/ 0 w 2095500"/>
                  <a:gd name="connsiteY0" fmla="*/ 274760 h 1831730"/>
                  <a:gd name="connsiteX1" fmla="*/ 1179635 w 2095500"/>
                  <a:gd name="connsiteY1" fmla="*/ 274760 h 1831730"/>
                  <a:gd name="connsiteX2" fmla="*/ 1179635 w 2095500"/>
                  <a:gd name="connsiteY2" fmla="*/ 0 h 1831730"/>
                  <a:gd name="connsiteX3" fmla="*/ 2095500 w 2095500"/>
                  <a:gd name="connsiteY3" fmla="*/ 915865 h 1831730"/>
                  <a:gd name="connsiteX4" fmla="*/ 1179635 w 2095500"/>
                  <a:gd name="connsiteY4" fmla="*/ 1831730 h 1831730"/>
                  <a:gd name="connsiteX5" fmla="*/ 1179635 w 2095500"/>
                  <a:gd name="connsiteY5" fmla="*/ 1556971 h 1831730"/>
                  <a:gd name="connsiteX6" fmla="*/ 0 w 2095500"/>
                  <a:gd name="connsiteY6" fmla="*/ 1556971 h 1831730"/>
                  <a:gd name="connsiteX7" fmla="*/ 0 w 2095500"/>
                  <a:gd name="connsiteY7" fmla="*/ 274760 h 1831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95500" h="1831730">
                    <a:moveTo>
                      <a:pt x="0" y="274760"/>
                    </a:moveTo>
                    <a:lnTo>
                      <a:pt x="1179635" y="274760"/>
                    </a:lnTo>
                    <a:lnTo>
                      <a:pt x="1179635" y="0"/>
                    </a:lnTo>
                    <a:lnTo>
                      <a:pt x="2095500" y="915865"/>
                    </a:lnTo>
                    <a:lnTo>
                      <a:pt x="1179635" y="1831730"/>
                    </a:lnTo>
                    <a:lnTo>
                      <a:pt x="1179635" y="1556971"/>
                    </a:lnTo>
                    <a:lnTo>
                      <a:pt x="0" y="1556971"/>
                    </a:lnTo>
                    <a:lnTo>
                      <a:pt x="0" y="274760"/>
                    </a:lnTo>
                    <a:close/>
                  </a:path>
                </a:pathLst>
              </a:custGeom>
              <a:solidFill>
                <a:schemeClr val="accent2">
                  <a:alpha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84835" tIns="290000" rIns="580549" bIns="289999" numCol="1" spcCol="1270" anchor="ctr" anchorCtr="0">
                <a:noAutofit/>
              </a:bodyPr>
              <a:lstStyle/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400" kern="1200" dirty="0"/>
              </a:p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400" kern="1200" dirty="0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4438032" y="2897664"/>
                <a:ext cx="1081904" cy="1081904"/>
              </a:xfrm>
              <a:custGeom>
                <a:avLst/>
                <a:gdLst>
                  <a:gd name="connsiteX0" fmla="*/ 0 w 1047750"/>
                  <a:gd name="connsiteY0" fmla="*/ 523875 h 1047750"/>
                  <a:gd name="connsiteX1" fmla="*/ 523875 w 1047750"/>
                  <a:gd name="connsiteY1" fmla="*/ 0 h 1047750"/>
                  <a:gd name="connsiteX2" fmla="*/ 1047750 w 1047750"/>
                  <a:gd name="connsiteY2" fmla="*/ 523875 h 1047750"/>
                  <a:gd name="connsiteX3" fmla="*/ 523875 w 1047750"/>
                  <a:gd name="connsiteY3" fmla="*/ 1047750 h 1047750"/>
                  <a:gd name="connsiteX4" fmla="*/ 0 w 1047750"/>
                  <a:gd name="connsiteY4" fmla="*/ 523875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7750" h="1047750">
                    <a:moveTo>
                      <a:pt x="0" y="523875"/>
                    </a:moveTo>
                    <a:cubicBezTo>
                      <a:pt x="0" y="234547"/>
                      <a:pt x="234547" y="0"/>
                      <a:pt x="523875" y="0"/>
                    </a:cubicBezTo>
                    <a:cubicBezTo>
                      <a:pt x="813203" y="0"/>
                      <a:pt x="1047750" y="234547"/>
                      <a:pt x="1047750" y="523875"/>
                    </a:cubicBezTo>
                    <a:cubicBezTo>
                      <a:pt x="1047750" y="813203"/>
                      <a:pt x="813203" y="1047750"/>
                      <a:pt x="523875" y="1047750"/>
                    </a:cubicBezTo>
                    <a:cubicBezTo>
                      <a:pt x="234547" y="1047750"/>
                      <a:pt x="0" y="813203"/>
                      <a:pt x="0" y="52387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68679" tIns="168679" rIns="168679" bIns="168679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kern="120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483675" y="3057301"/>
                <a:ext cx="197015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tr-TR" sz="2000" b="1" dirty="0" smtClean="0">
                    <a:solidFill>
                      <a:schemeClr val="bg1"/>
                    </a:solidFill>
                    <a:latin typeface="+mj-lt"/>
                    <a:ea typeface="Roboto Light" panose="02000000000000000000" pitchFamily="2" charset="0"/>
                    <a:cs typeface="Oswald Regular"/>
                  </a:rPr>
                  <a:t>Sosyal </a:t>
                </a:r>
                <a:r>
                  <a:rPr lang="tr-TR" sz="2000" b="1" dirty="0">
                    <a:solidFill>
                      <a:schemeClr val="bg1"/>
                    </a:solidFill>
                    <a:latin typeface="+mj-lt"/>
                    <a:ea typeface="Roboto Light" panose="02000000000000000000" pitchFamily="2" charset="0"/>
                    <a:cs typeface="Oswald Regular"/>
                  </a:rPr>
                  <a:t>B</a:t>
                </a:r>
                <a:r>
                  <a:rPr lang="tr-TR" sz="2000" b="1" dirty="0" smtClean="0">
                    <a:solidFill>
                      <a:schemeClr val="bg1"/>
                    </a:solidFill>
                    <a:latin typeface="+mj-lt"/>
                    <a:ea typeface="Roboto Light" panose="02000000000000000000" pitchFamily="2" charset="0"/>
                    <a:cs typeface="Oswald Regular"/>
                  </a:rPr>
                  <a:t>ilimler </a:t>
                </a:r>
              </a:p>
              <a:p>
                <a:pPr>
                  <a:lnSpc>
                    <a:spcPct val="120000"/>
                  </a:lnSpc>
                </a:pPr>
                <a:r>
                  <a:rPr lang="tr-TR" sz="2000" b="1" dirty="0" smtClean="0">
                    <a:solidFill>
                      <a:schemeClr val="bg1"/>
                    </a:solidFill>
                    <a:latin typeface="+mj-lt"/>
                    <a:ea typeface="Roboto Light" panose="02000000000000000000" pitchFamily="2" charset="0"/>
                    <a:cs typeface="Oswald Regular"/>
                  </a:rPr>
                  <a:t>Liseleri</a:t>
                </a:r>
                <a:endParaRPr lang="en-US" sz="2000" b="1" dirty="0" smtClean="0">
                  <a:solidFill>
                    <a:schemeClr val="bg1"/>
                  </a:solidFill>
                  <a:latin typeface="+mj-lt"/>
                  <a:ea typeface="Roboto Light" panose="02000000000000000000" pitchFamily="2" charset="0"/>
                  <a:cs typeface="Oswald Regular"/>
                </a:endParaRPr>
              </a:p>
            </p:txBody>
          </p:sp>
        </p:grpSp>
        <p:sp>
          <p:nvSpPr>
            <p:cNvPr id="12" name="Dikdörtgen 11"/>
            <p:cNvSpPr/>
            <p:nvPr/>
          </p:nvSpPr>
          <p:spPr>
            <a:xfrm>
              <a:off x="4766840" y="3140968"/>
              <a:ext cx="393056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b="1" dirty="0" smtClean="0">
                  <a:solidFill>
                    <a:schemeClr val="bg1"/>
                  </a:solidFill>
                </a:rPr>
                <a:t>2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up 25"/>
          <p:cNvGrpSpPr/>
          <p:nvPr/>
        </p:nvGrpSpPr>
        <p:grpSpPr>
          <a:xfrm>
            <a:off x="7644406" y="2492896"/>
            <a:ext cx="3002814" cy="1891440"/>
            <a:chOff x="7644406" y="2492896"/>
            <a:chExt cx="3002814" cy="1891440"/>
          </a:xfrm>
        </p:grpSpPr>
        <p:grpSp>
          <p:nvGrpSpPr>
            <p:cNvPr id="15" name="Group 14"/>
            <p:cNvGrpSpPr/>
            <p:nvPr/>
          </p:nvGrpSpPr>
          <p:grpSpPr>
            <a:xfrm>
              <a:off x="7644406" y="2492896"/>
              <a:ext cx="3002814" cy="1891440"/>
              <a:chOff x="7892712" y="2603321"/>
              <a:chExt cx="3002814" cy="1891440"/>
            </a:xfrm>
          </p:grpSpPr>
          <p:sp>
            <p:nvSpPr>
              <p:cNvPr id="16" name="Freeform 15"/>
              <p:cNvSpPr/>
              <p:nvPr/>
            </p:nvSpPr>
            <p:spPr>
              <a:xfrm>
                <a:off x="8433663" y="2603321"/>
                <a:ext cx="2461863" cy="1891440"/>
              </a:xfrm>
              <a:custGeom>
                <a:avLst/>
                <a:gdLst>
                  <a:gd name="connsiteX0" fmla="*/ 0 w 2095500"/>
                  <a:gd name="connsiteY0" fmla="*/ 274760 h 1831730"/>
                  <a:gd name="connsiteX1" fmla="*/ 1179635 w 2095500"/>
                  <a:gd name="connsiteY1" fmla="*/ 274760 h 1831730"/>
                  <a:gd name="connsiteX2" fmla="*/ 1179635 w 2095500"/>
                  <a:gd name="connsiteY2" fmla="*/ 0 h 1831730"/>
                  <a:gd name="connsiteX3" fmla="*/ 2095500 w 2095500"/>
                  <a:gd name="connsiteY3" fmla="*/ 915865 h 1831730"/>
                  <a:gd name="connsiteX4" fmla="*/ 1179635 w 2095500"/>
                  <a:gd name="connsiteY4" fmla="*/ 1831730 h 1831730"/>
                  <a:gd name="connsiteX5" fmla="*/ 1179635 w 2095500"/>
                  <a:gd name="connsiteY5" fmla="*/ 1556971 h 1831730"/>
                  <a:gd name="connsiteX6" fmla="*/ 0 w 2095500"/>
                  <a:gd name="connsiteY6" fmla="*/ 1556971 h 1831730"/>
                  <a:gd name="connsiteX7" fmla="*/ 0 w 2095500"/>
                  <a:gd name="connsiteY7" fmla="*/ 274760 h 1831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95500" h="1831730">
                    <a:moveTo>
                      <a:pt x="0" y="274760"/>
                    </a:moveTo>
                    <a:lnTo>
                      <a:pt x="1179635" y="274760"/>
                    </a:lnTo>
                    <a:lnTo>
                      <a:pt x="1179635" y="0"/>
                    </a:lnTo>
                    <a:lnTo>
                      <a:pt x="2095500" y="915865"/>
                    </a:lnTo>
                    <a:lnTo>
                      <a:pt x="1179635" y="1831730"/>
                    </a:lnTo>
                    <a:lnTo>
                      <a:pt x="1179635" y="1556971"/>
                    </a:lnTo>
                    <a:lnTo>
                      <a:pt x="0" y="1556971"/>
                    </a:lnTo>
                    <a:lnTo>
                      <a:pt x="0" y="274760"/>
                    </a:lnTo>
                    <a:close/>
                  </a:path>
                </a:pathLst>
              </a:custGeom>
              <a:solidFill>
                <a:schemeClr val="accent4">
                  <a:alpha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84835" tIns="290000" rIns="580549" bIns="289999" numCol="1" spcCol="1270" anchor="ctr" anchorCtr="0">
                <a:noAutofit/>
              </a:bodyPr>
              <a:lstStyle/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400" kern="1200"/>
              </a:p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400" kern="1200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892712" y="3008089"/>
                <a:ext cx="1081904" cy="1081904"/>
              </a:xfrm>
              <a:custGeom>
                <a:avLst/>
                <a:gdLst>
                  <a:gd name="connsiteX0" fmla="*/ 0 w 1047750"/>
                  <a:gd name="connsiteY0" fmla="*/ 523875 h 1047750"/>
                  <a:gd name="connsiteX1" fmla="*/ 523875 w 1047750"/>
                  <a:gd name="connsiteY1" fmla="*/ 0 h 1047750"/>
                  <a:gd name="connsiteX2" fmla="*/ 1047750 w 1047750"/>
                  <a:gd name="connsiteY2" fmla="*/ 523875 h 1047750"/>
                  <a:gd name="connsiteX3" fmla="*/ 523875 w 1047750"/>
                  <a:gd name="connsiteY3" fmla="*/ 1047750 h 1047750"/>
                  <a:gd name="connsiteX4" fmla="*/ 0 w 1047750"/>
                  <a:gd name="connsiteY4" fmla="*/ 523875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7750" h="1047750">
                    <a:moveTo>
                      <a:pt x="0" y="523875"/>
                    </a:moveTo>
                    <a:cubicBezTo>
                      <a:pt x="0" y="234547"/>
                      <a:pt x="234547" y="0"/>
                      <a:pt x="523875" y="0"/>
                    </a:cubicBezTo>
                    <a:cubicBezTo>
                      <a:pt x="813203" y="0"/>
                      <a:pt x="1047750" y="234547"/>
                      <a:pt x="1047750" y="523875"/>
                    </a:cubicBezTo>
                    <a:cubicBezTo>
                      <a:pt x="1047750" y="813203"/>
                      <a:pt x="813203" y="1047750"/>
                      <a:pt x="523875" y="1047750"/>
                    </a:cubicBezTo>
                    <a:cubicBezTo>
                      <a:pt x="234547" y="1047750"/>
                      <a:pt x="0" y="813203"/>
                      <a:pt x="0" y="523875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68679" tIns="168679" rIns="168679" bIns="168679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kern="120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924502" y="3321997"/>
                <a:ext cx="1740284" cy="4334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tr-TR" sz="2000" b="1" dirty="0" smtClean="0">
                    <a:solidFill>
                      <a:schemeClr val="bg1"/>
                    </a:solidFill>
                    <a:latin typeface="+mj-lt"/>
                    <a:ea typeface="Roboto Light" panose="02000000000000000000" pitchFamily="2" charset="0"/>
                    <a:cs typeface="Oswald Regular"/>
                  </a:rPr>
                  <a:t>Proje Okulları</a:t>
                </a:r>
                <a:endParaRPr lang="en-US" sz="2000" b="1" dirty="0" smtClean="0">
                  <a:solidFill>
                    <a:schemeClr val="bg1"/>
                  </a:solidFill>
                  <a:latin typeface="+mj-lt"/>
                  <a:ea typeface="Roboto Light" panose="02000000000000000000" pitchFamily="2" charset="0"/>
                  <a:cs typeface="Oswald Regular"/>
                </a:endParaRPr>
              </a:p>
            </p:txBody>
          </p:sp>
        </p:grpSp>
        <p:sp>
          <p:nvSpPr>
            <p:cNvPr id="22" name="Dikdörtgen 21"/>
            <p:cNvSpPr/>
            <p:nvPr/>
          </p:nvSpPr>
          <p:spPr>
            <a:xfrm>
              <a:off x="7988829" y="3212976"/>
              <a:ext cx="393057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b="1" dirty="0" smtClean="0">
                  <a:solidFill>
                    <a:schemeClr val="bg1"/>
                  </a:solidFill>
                </a:rPr>
                <a:t>3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024292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SORU SAYISI ve SINAV SÜRESİ</a:t>
            </a:r>
            <a:endParaRPr lang="vi-VN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0" name="Grup 19"/>
          <p:cNvGrpSpPr/>
          <p:nvPr/>
        </p:nvGrpSpPr>
        <p:grpSpPr>
          <a:xfrm>
            <a:off x="6888088" y="1700808"/>
            <a:ext cx="3147406" cy="3800370"/>
            <a:chOff x="6888088" y="1700808"/>
            <a:chExt cx="3147406" cy="3800370"/>
          </a:xfrm>
        </p:grpSpPr>
        <p:sp>
          <p:nvSpPr>
            <p:cNvPr id="48" name="Rectangle 47"/>
            <p:cNvSpPr/>
            <p:nvPr/>
          </p:nvSpPr>
          <p:spPr>
            <a:xfrm>
              <a:off x="7248128" y="4793292"/>
              <a:ext cx="278736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0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j-lt"/>
                </a:rPr>
                <a:t>Soru Sayısı</a:t>
              </a:r>
              <a:endPara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888088" y="1700808"/>
              <a:ext cx="3147406" cy="3023579"/>
            </a:xfrm>
            <a:prstGeom prst="ellipse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1174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13" name="Grup 12"/>
          <p:cNvGrpSpPr/>
          <p:nvPr/>
        </p:nvGrpSpPr>
        <p:grpSpPr>
          <a:xfrm>
            <a:off x="551384" y="1769713"/>
            <a:ext cx="3153516" cy="3789764"/>
            <a:chOff x="551384" y="1769713"/>
            <a:chExt cx="3153516" cy="3789764"/>
          </a:xfrm>
        </p:grpSpPr>
        <p:sp>
          <p:nvSpPr>
            <p:cNvPr id="17" name="Rectangle 16"/>
            <p:cNvSpPr/>
            <p:nvPr/>
          </p:nvSpPr>
          <p:spPr>
            <a:xfrm>
              <a:off x="557718" y="4913146"/>
              <a:ext cx="276261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3600" b="1" dirty="0" smtClean="0">
                  <a:solidFill>
                    <a:srgbClr val="18CAC2"/>
                  </a:solidFill>
                  <a:latin typeface="+mj-lt"/>
                </a:rPr>
                <a:t>Sınav Süresi</a:t>
              </a:r>
              <a:endParaRPr lang="en-US" sz="3600" b="1" dirty="0">
                <a:solidFill>
                  <a:srgbClr val="18CAC2"/>
                </a:solidFill>
                <a:latin typeface="+mj-lt"/>
              </a:endParaRPr>
            </a:p>
          </p:txBody>
        </p:sp>
        <p:pic>
          <p:nvPicPr>
            <p:cNvPr id="1026" name="Picture 2" descr="C:\Users\win7\Desktop\alarm-1673577_960_72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384" y="1769713"/>
              <a:ext cx="3153516" cy="31535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Oval 11"/>
          <p:cNvSpPr/>
          <p:nvPr/>
        </p:nvSpPr>
        <p:spPr>
          <a:xfrm>
            <a:off x="3503712" y="4477007"/>
            <a:ext cx="1584176" cy="147227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dirty="0" smtClean="0">
                <a:solidFill>
                  <a:schemeClr val="bg1"/>
                </a:solidFill>
              </a:rPr>
              <a:t>155 </a:t>
            </a:r>
            <a:r>
              <a:rPr lang="tr-TR" sz="2000" b="1" dirty="0" smtClean="0">
                <a:solidFill>
                  <a:schemeClr val="bg1"/>
                </a:solidFill>
              </a:rPr>
              <a:t>dk</a:t>
            </a:r>
            <a:r>
              <a:rPr lang="tr-TR" sz="1100" dirty="0" smtClean="0">
                <a:solidFill>
                  <a:schemeClr val="bg1"/>
                </a:solidFill>
              </a:rPr>
              <a:t>.</a:t>
            </a:r>
            <a:endParaRPr lang="tr-TR" sz="1100" dirty="0">
              <a:solidFill>
                <a:schemeClr val="bg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10200456" y="4411099"/>
            <a:ext cx="1584176" cy="147227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b="1" dirty="0">
                <a:solidFill>
                  <a:schemeClr val="bg1"/>
                </a:solidFill>
              </a:rPr>
              <a:t>9</a:t>
            </a:r>
            <a:r>
              <a:rPr lang="tr-TR" sz="4800" b="1" dirty="0" smtClean="0">
                <a:solidFill>
                  <a:schemeClr val="bg1"/>
                </a:solidFill>
              </a:rPr>
              <a:t>0 </a:t>
            </a:r>
            <a:endParaRPr lang="tr-TR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67233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 ve YERLEŞTİME TAKVİMİ</a:t>
            </a:r>
            <a:r>
              <a:rPr lang="vi-VN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vi-VN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vi-VN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9474" y="4113519"/>
            <a:ext cx="1137246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5" name="Group 4"/>
          <p:cNvGrpSpPr/>
          <p:nvPr/>
        </p:nvGrpSpPr>
        <p:grpSpPr>
          <a:xfrm>
            <a:off x="1490280" y="3798727"/>
            <a:ext cx="646764" cy="648072"/>
            <a:chOff x="2495600" y="3102417"/>
            <a:chExt cx="646764" cy="648072"/>
          </a:xfrm>
        </p:grpSpPr>
        <p:grpSp>
          <p:nvGrpSpPr>
            <p:cNvPr id="6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8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9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230328" y="3798727"/>
            <a:ext cx="646764" cy="648072"/>
            <a:chOff x="2495600" y="3102417"/>
            <a:chExt cx="646764" cy="648072"/>
          </a:xfrm>
        </p:grpSpPr>
        <p:grpSp>
          <p:nvGrpSpPr>
            <p:cNvPr id="11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13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4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2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209562" y="3787396"/>
            <a:ext cx="646764" cy="648072"/>
            <a:chOff x="2495600" y="3102417"/>
            <a:chExt cx="646764" cy="648072"/>
          </a:xfrm>
        </p:grpSpPr>
        <p:grpSp>
          <p:nvGrpSpPr>
            <p:cNvPr id="16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18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9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7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120137" y="3776019"/>
            <a:ext cx="646764" cy="648072"/>
            <a:chOff x="2495600" y="3102417"/>
            <a:chExt cx="646764" cy="648072"/>
          </a:xfrm>
        </p:grpSpPr>
        <p:grpSp>
          <p:nvGrpSpPr>
            <p:cNvPr id="21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23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4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2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" name="Grup 3"/>
          <p:cNvGrpSpPr/>
          <p:nvPr/>
        </p:nvGrpSpPr>
        <p:grpSpPr>
          <a:xfrm>
            <a:off x="1105685" y="1862618"/>
            <a:ext cx="1432929" cy="1494573"/>
            <a:chOff x="1105685" y="1862618"/>
            <a:chExt cx="1432929" cy="1494573"/>
          </a:xfrm>
        </p:grpSpPr>
        <p:sp>
          <p:nvSpPr>
            <p:cNvPr id="25" name="Teardrop 24"/>
            <p:cNvSpPr/>
            <p:nvPr/>
          </p:nvSpPr>
          <p:spPr>
            <a:xfrm rot="8228570">
              <a:off x="1105685" y="1862618"/>
              <a:ext cx="1432929" cy="1494573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43472" y="2420888"/>
              <a:ext cx="9028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Nisan</a:t>
              </a:r>
            </a:p>
          </p:txBody>
        </p:sp>
      </p:grpSp>
      <p:grpSp>
        <p:nvGrpSpPr>
          <p:cNvPr id="43" name="Grup 42"/>
          <p:cNvGrpSpPr/>
          <p:nvPr/>
        </p:nvGrpSpPr>
        <p:grpSpPr>
          <a:xfrm>
            <a:off x="3854845" y="1877374"/>
            <a:ext cx="1482971" cy="1541003"/>
            <a:chOff x="3854845" y="1877374"/>
            <a:chExt cx="1482971" cy="1541003"/>
          </a:xfrm>
        </p:grpSpPr>
        <p:sp>
          <p:nvSpPr>
            <p:cNvPr id="26" name="Teardrop 25"/>
            <p:cNvSpPr/>
            <p:nvPr/>
          </p:nvSpPr>
          <p:spPr>
            <a:xfrm rot="8228570">
              <a:off x="3854845" y="1877374"/>
              <a:ext cx="1482971" cy="1541003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63752" y="2132856"/>
              <a:ext cx="144016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0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Haziranın ilk Pazar günü</a:t>
              </a:r>
              <a:endParaRPr lang="tr-TR" sz="2000" b="1" dirty="0" smtClean="0">
                <a:solidFill>
                  <a:srgbClr val="424242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6660525" y="1878795"/>
            <a:ext cx="1744837" cy="1534225"/>
            <a:chOff x="6660525" y="1878795"/>
            <a:chExt cx="1744837" cy="1534225"/>
          </a:xfrm>
        </p:grpSpPr>
        <p:sp>
          <p:nvSpPr>
            <p:cNvPr id="27" name="Teardrop 26"/>
            <p:cNvSpPr/>
            <p:nvPr/>
          </p:nvSpPr>
          <p:spPr>
            <a:xfrm rot="8228570">
              <a:off x="6758336" y="1878795"/>
              <a:ext cx="1496062" cy="1534225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660525" y="2132856"/>
              <a:ext cx="1744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Haziran </a:t>
              </a:r>
            </a:p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Ayının sonu </a:t>
              </a:r>
            </a:p>
          </p:txBody>
        </p:sp>
      </p:grpSp>
      <p:grpSp>
        <p:nvGrpSpPr>
          <p:cNvPr id="45" name="Grup 44"/>
          <p:cNvGrpSpPr/>
          <p:nvPr/>
        </p:nvGrpSpPr>
        <p:grpSpPr>
          <a:xfrm>
            <a:off x="9739512" y="1950688"/>
            <a:ext cx="1390641" cy="1473212"/>
            <a:chOff x="9739512" y="1950688"/>
            <a:chExt cx="1390641" cy="1473212"/>
          </a:xfrm>
        </p:grpSpPr>
        <p:sp>
          <p:nvSpPr>
            <p:cNvPr id="28" name="Teardrop 27"/>
            <p:cNvSpPr/>
            <p:nvPr/>
          </p:nvSpPr>
          <p:spPr>
            <a:xfrm rot="8228570">
              <a:off x="9739512" y="1950688"/>
              <a:ext cx="1390641" cy="1473212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840416" y="2276872"/>
              <a:ext cx="125290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Temmuz</a:t>
              </a:r>
            </a:p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Ayında</a:t>
              </a:r>
              <a:endParaRPr lang="vi-VN" sz="2400" b="1" dirty="0">
                <a:solidFill>
                  <a:srgbClr val="424242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83432" y="4573353"/>
            <a:ext cx="1734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Sınav Başvurular</a:t>
            </a:r>
            <a:r>
              <a:rPr lang="tr-T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ı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91744" y="4576370"/>
            <a:ext cx="1536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Sınav Tarihi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00056" y="4576370"/>
            <a:ext cx="1973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</a:rPr>
              <a:t>Sınav Sonucunun Açıklanması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840416" y="4573353"/>
            <a:ext cx="1418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4">
                    <a:lumMod val="75000"/>
                  </a:schemeClr>
                </a:solidFill>
              </a:rPr>
              <a:t>Tercih İşlemleri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23232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476673"/>
            <a:ext cx="12192000" cy="8640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Sınav Soruları Hangi Sınıflardan Olacak?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55511" y="6525343"/>
            <a:ext cx="8304985" cy="720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5" name="Grup 4"/>
          <p:cNvGrpSpPr/>
          <p:nvPr/>
        </p:nvGrpSpPr>
        <p:grpSpPr>
          <a:xfrm>
            <a:off x="4906512" y="1353767"/>
            <a:ext cx="3346542" cy="5099569"/>
            <a:chOff x="4906512" y="1353767"/>
            <a:chExt cx="3346542" cy="5099569"/>
          </a:xfrm>
        </p:grpSpPr>
        <p:sp>
          <p:nvSpPr>
            <p:cNvPr id="47" name="Isosceles Triangle 2"/>
            <p:cNvSpPr/>
            <p:nvPr/>
          </p:nvSpPr>
          <p:spPr>
            <a:xfrm>
              <a:off x="4906512" y="2436312"/>
              <a:ext cx="3346542" cy="4017024"/>
            </a:xfrm>
            <a:custGeom>
              <a:avLst/>
              <a:gdLst>
                <a:gd name="connsiteX0" fmla="*/ 0 w 1278647"/>
                <a:gd name="connsiteY0" fmla="*/ 1102282 h 1102282"/>
                <a:gd name="connsiteX1" fmla="*/ 639324 w 1278647"/>
                <a:gd name="connsiteY1" fmla="*/ 0 h 1102282"/>
                <a:gd name="connsiteX2" fmla="*/ 1278647 w 1278647"/>
                <a:gd name="connsiteY2" fmla="*/ 1102282 h 1102282"/>
                <a:gd name="connsiteX3" fmla="*/ 0 w 1278647"/>
                <a:gd name="connsiteY3" fmla="*/ 1102282 h 1102282"/>
                <a:gd name="connsiteX0" fmla="*/ 0 w 1278647"/>
                <a:gd name="connsiteY0" fmla="*/ 1102282 h 1102282"/>
                <a:gd name="connsiteX1" fmla="*/ 639324 w 1278647"/>
                <a:gd name="connsiteY1" fmla="*/ 0 h 1102282"/>
                <a:gd name="connsiteX2" fmla="*/ 1278647 w 1278647"/>
                <a:gd name="connsiteY2" fmla="*/ 1102282 h 1102282"/>
                <a:gd name="connsiteX3" fmla="*/ 0 w 1278647"/>
                <a:gd name="connsiteY3" fmla="*/ 1102282 h 1102282"/>
                <a:gd name="connsiteX0" fmla="*/ 0 w 1278647"/>
                <a:gd name="connsiteY0" fmla="*/ 1102284 h 1102284"/>
                <a:gd name="connsiteX1" fmla="*/ 639324 w 1278647"/>
                <a:gd name="connsiteY1" fmla="*/ 2 h 1102284"/>
                <a:gd name="connsiteX2" fmla="*/ 1278647 w 1278647"/>
                <a:gd name="connsiteY2" fmla="*/ 1102284 h 1102284"/>
                <a:gd name="connsiteX3" fmla="*/ 0 w 1278647"/>
                <a:gd name="connsiteY3" fmla="*/ 1102284 h 1102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8647" h="1102284">
                  <a:moveTo>
                    <a:pt x="0" y="1102284"/>
                  </a:moveTo>
                  <a:cubicBezTo>
                    <a:pt x="213108" y="734857"/>
                    <a:pt x="133608" y="-1665"/>
                    <a:pt x="639324" y="2"/>
                  </a:cubicBezTo>
                  <a:cubicBezTo>
                    <a:pt x="1145040" y="1669"/>
                    <a:pt x="1065539" y="734857"/>
                    <a:pt x="1278647" y="1102284"/>
                  </a:cubicBezTo>
                  <a:lnTo>
                    <a:pt x="0" y="1102284"/>
                  </a:lnTo>
                  <a:close/>
                </a:path>
              </a:pathLst>
            </a:custGeom>
            <a:solidFill>
              <a:schemeClr val="accent2">
                <a:alpha val="9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9" name="Freeform 5"/>
            <p:cNvSpPr>
              <a:spLocks noEditPoints="1"/>
            </p:cNvSpPr>
            <p:nvPr/>
          </p:nvSpPr>
          <p:spPr bwMode="auto">
            <a:xfrm flipH="1">
              <a:off x="6263913" y="1353767"/>
              <a:ext cx="722756" cy="1067121"/>
            </a:xfrm>
            <a:custGeom>
              <a:avLst/>
              <a:gdLst>
                <a:gd name="T0" fmla="*/ 299 w 299"/>
                <a:gd name="T1" fmla="*/ 151 h 450"/>
                <a:gd name="T2" fmla="*/ 150 w 299"/>
                <a:gd name="T3" fmla="*/ 1 h 450"/>
                <a:gd name="T4" fmla="*/ 0 w 299"/>
                <a:gd name="T5" fmla="*/ 150 h 450"/>
                <a:gd name="T6" fmla="*/ 20 w 299"/>
                <a:gd name="T7" fmla="*/ 225 h 450"/>
                <a:gd name="T8" fmla="*/ 20 w 299"/>
                <a:gd name="T9" fmla="*/ 225 h 450"/>
                <a:gd name="T10" fmla="*/ 149 w 299"/>
                <a:gd name="T11" fmla="*/ 450 h 450"/>
                <a:gd name="T12" fmla="*/ 279 w 299"/>
                <a:gd name="T13" fmla="*/ 226 h 450"/>
                <a:gd name="T14" fmla="*/ 278 w 299"/>
                <a:gd name="T15" fmla="*/ 226 h 450"/>
                <a:gd name="T16" fmla="*/ 299 w 299"/>
                <a:gd name="T17" fmla="*/ 151 h 450"/>
                <a:gd name="T18" fmla="*/ 149 w 299"/>
                <a:gd name="T19" fmla="*/ 275 h 450"/>
                <a:gd name="T20" fmla="*/ 25 w 299"/>
                <a:gd name="T21" fmla="*/ 150 h 450"/>
                <a:gd name="T22" fmla="*/ 150 w 299"/>
                <a:gd name="T23" fmla="*/ 26 h 450"/>
                <a:gd name="T24" fmla="*/ 274 w 299"/>
                <a:gd name="T25" fmla="*/ 151 h 450"/>
                <a:gd name="T26" fmla="*/ 149 w 299"/>
                <a:gd name="T27" fmla="*/ 275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9" h="450">
                  <a:moveTo>
                    <a:pt x="299" y="151"/>
                  </a:moveTo>
                  <a:cubicBezTo>
                    <a:pt x="299" y="68"/>
                    <a:pt x="232" y="1"/>
                    <a:pt x="150" y="1"/>
                  </a:cubicBezTo>
                  <a:cubicBezTo>
                    <a:pt x="67" y="0"/>
                    <a:pt x="0" y="67"/>
                    <a:pt x="0" y="150"/>
                  </a:cubicBezTo>
                  <a:cubicBezTo>
                    <a:pt x="0" y="177"/>
                    <a:pt x="7" y="203"/>
                    <a:pt x="20" y="225"/>
                  </a:cubicBezTo>
                  <a:cubicBezTo>
                    <a:pt x="20" y="225"/>
                    <a:pt x="20" y="225"/>
                    <a:pt x="20" y="225"/>
                  </a:cubicBezTo>
                  <a:cubicBezTo>
                    <a:pt x="149" y="450"/>
                    <a:pt x="149" y="450"/>
                    <a:pt x="149" y="450"/>
                  </a:cubicBezTo>
                  <a:cubicBezTo>
                    <a:pt x="279" y="226"/>
                    <a:pt x="279" y="226"/>
                    <a:pt x="279" y="226"/>
                  </a:cubicBezTo>
                  <a:cubicBezTo>
                    <a:pt x="278" y="226"/>
                    <a:pt x="278" y="226"/>
                    <a:pt x="278" y="226"/>
                  </a:cubicBezTo>
                  <a:cubicBezTo>
                    <a:pt x="291" y="203"/>
                    <a:pt x="299" y="178"/>
                    <a:pt x="299" y="151"/>
                  </a:cubicBezTo>
                  <a:close/>
                  <a:moveTo>
                    <a:pt x="149" y="275"/>
                  </a:moveTo>
                  <a:cubicBezTo>
                    <a:pt x="80" y="275"/>
                    <a:pt x="24" y="219"/>
                    <a:pt x="25" y="150"/>
                  </a:cubicBezTo>
                  <a:cubicBezTo>
                    <a:pt x="25" y="81"/>
                    <a:pt x="81" y="25"/>
                    <a:pt x="150" y="26"/>
                  </a:cubicBezTo>
                  <a:cubicBezTo>
                    <a:pt x="218" y="26"/>
                    <a:pt x="274" y="82"/>
                    <a:pt x="274" y="151"/>
                  </a:cubicBezTo>
                  <a:cubicBezTo>
                    <a:pt x="274" y="219"/>
                    <a:pt x="218" y="275"/>
                    <a:pt x="149" y="2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TextBox 66"/>
            <p:cNvSpPr txBox="1"/>
            <p:nvPr/>
          </p:nvSpPr>
          <p:spPr>
            <a:xfrm>
              <a:off x="6407789" y="1412776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8</a:t>
              </a:r>
              <a:endParaRPr lang="vi-VN" sz="3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49" name="Metin kutusu 48"/>
          <p:cNvSpPr txBox="1"/>
          <p:nvPr/>
        </p:nvSpPr>
        <p:spPr>
          <a:xfrm>
            <a:off x="5870887" y="4448982"/>
            <a:ext cx="1859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8. </a:t>
            </a:r>
            <a:r>
              <a:rPr lang="tr-TR" sz="4000" b="1" dirty="0">
                <a:solidFill>
                  <a:schemeClr val="bg1"/>
                </a:solidFill>
              </a:rPr>
              <a:t>S</a:t>
            </a:r>
            <a:r>
              <a:rPr lang="tr-TR" sz="4000" b="1" dirty="0" smtClean="0">
                <a:solidFill>
                  <a:schemeClr val="bg1"/>
                </a:solidFill>
              </a:rPr>
              <a:t>ınıf</a:t>
            </a:r>
            <a:endParaRPr lang="tr-TR" sz="4000" b="1" dirty="0">
              <a:solidFill>
                <a:schemeClr val="bg1"/>
              </a:solidFill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191344" y="2780928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 smtClean="0"/>
              <a:t>2021 Yılında </a:t>
            </a:r>
            <a:r>
              <a:rPr lang="tr-TR" b="1" i="1" dirty="0" smtClean="0"/>
              <a:t>uygulanan liselere geçiş sınavında tüm sorular 8. Sınıf konularından sorulmuştur.</a:t>
            </a:r>
            <a:endParaRPr lang="tr-TR" b="1" i="1" dirty="0"/>
          </a:p>
        </p:txBody>
      </p:sp>
    </p:spTree>
    <p:extLst>
      <p:ext uri="{BB962C8B-B14F-4D97-AF65-F5344CB8AC3E}">
        <p14:creationId xmlns:p14="http://schemas.microsoft.com/office/powerpoint/2010/main" val="88598419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65365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HANGİ DERSTEN KAÇ SORU ÇIKACAK?</a:t>
            </a:r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  <p:grpSp>
        <p:nvGrpSpPr>
          <p:cNvPr id="4" name="Group 3"/>
          <p:cNvGrpSpPr/>
          <p:nvPr/>
        </p:nvGrpSpPr>
        <p:grpSpPr>
          <a:xfrm>
            <a:off x="2999656" y="2420888"/>
            <a:ext cx="1512168" cy="1515226"/>
            <a:chOff x="3692576" y="1742634"/>
            <a:chExt cx="2790379" cy="2796023"/>
          </a:xfrm>
        </p:grpSpPr>
        <p:grpSp>
          <p:nvGrpSpPr>
            <p:cNvPr id="5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344991" y="3962607"/>
            <a:ext cx="1512168" cy="1515226"/>
            <a:chOff x="3692576" y="1742634"/>
            <a:chExt cx="2790379" cy="2796023"/>
          </a:xfrm>
        </p:grpSpPr>
        <p:grpSp>
          <p:nvGrpSpPr>
            <p:cNvPr id="10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1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384" y="3989100"/>
            <a:ext cx="1512168" cy="1515226"/>
            <a:chOff x="3692576" y="1742634"/>
            <a:chExt cx="2790379" cy="2796023"/>
          </a:xfrm>
        </p:grpSpPr>
        <p:grpSp>
          <p:nvGrpSpPr>
            <p:cNvPr id="15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1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728542" y="3968114"/>
            <a:ext cx="1512168" cy="1515226"/>
            <a:chOff x="3692576" y="1742634"/>
            <a:chExt cx="2790379" cy="2796023"/>
          </a:xfrm>
        </p:grpSpPr>
        <p:grpSp>
          <p:nvGrpSpPr>
            <p:cNvPr id="20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2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274334" y="2447381"/>
            <a:ext cx="1512168" cy="1515226"/>
            <a:chOff x="3692576" y="1742634"/>
            <a:chExt cx="2790379" cy="2796023"/>
          </a:xfrm>
        </p:grpSpPr>
        <p:grpSp>
          <p:nvGrpSpPr>
            <p:cNvPr id="25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2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18176" y="2420888"/>
            <a:ext cx="1512168" cy="1515226"/>
            <a:chOff x="3692576" y="1742634"/>
            <a:chExt cx="2790379" cy="2796023"/>
          </a:xfrm>
        </p:grpSpPr>
        <p:grpSp>
          <p:nvGrpSpPr>
            <p:cNvPr id="30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3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3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cxnSp>
        <p:nvCxnSpPr>
          <p:cNvPr id="34" name="Straight Connector 33"/>
          <p:cNvCxnSpPr>
            <a:stCxn id="13" idx="5"/>
            <a:endCxn id="8" idx="1"/>
          </p:cNvCxnSpPr>
          <p:nvPr/>
        </p:nvCxnSpPr>
        <p:spPr>
          <a:xfrm flipV="1">
            <a:off x="2661543" y="3678638"/>
            <a:ext cx="547789" cy="54144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4279996" y="3755868"/>
            <a:ext cx="502086" cy="44479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1"/>
          </p:cNvCxnSpPr>
          <p:nvPr/>
        </p:nvCxnSpPr>
        <p:spPr>
          <a:xfrm flipH="1">
            <a:off x="5810280" y="3678638"/>
            <a:ext cx="517572" cy="49747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8977249" y="3713870"/>
            <a:ext cx="517572" cy="49747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7425475" y="3724556"/>
            <a:ext cx="512766" cy="45155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853250" y="425855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07915" y="275131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80643" y="425775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6435" y="275131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46079" y="421134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789622" y="275131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44557" y="4606004"/>
            <a:ext cx="1094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Türkçe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95529" y="3090446"/>
            <a:ext cx="11114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</a:rPr>
              <a:t>Matematik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40155" y="3067032"/>
            <a:ext cx="11229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</a:rPr>
              <a:t>İ</a:t>
            </a:r>
            <a:r>
              <a:rPr lang="tr-TR" sz="2000" b="1" dirty="0" smtClean="0">
                <a:solidFill>
                  <a:schemeClr val="bg1"/>
                </a:solidFill>
              </a:rPr>
              <a:t>n</a:t>
            </a:r>
            <a:r>
              <a:rPr lang="tr-TR" b="1" dirty="0" smtClean="0">
                <a:solidFill>
                  <a:schemeClr val="bg1"/>
                </a:solidFill>
              </a:rPr>
              <a:t>kılap  T</a:t>
            </a:r>
            <a:r>
              <a:rPr lang="tr-TR" sz="1600" b="1" dirty="0" smtClean="0">
                <a:solidFill>
                  <a:schemeClr val="bg1"/>
                </a:solidFill>
              </a:rPr>
              <a:t>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538188" y="3172906"/>
            <a:ext cx="1094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Din K.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782025" y="4605208"/>
            <a:ext cx="10943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Fen ve T</a:t>
            </a:r>
            <a:r>
              <a:rPr lang="tr-TR" sz="1200" dirty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944497" y="4581128"/>
            <a:ext cx="1094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Yabancı Dil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25095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5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0"/>
                            </p:stCondLst>
                            <p:childTnLst>
                              <p:par>
                                <p:cTn id="9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500"/>
                            </p:stCondLst>
                            <p:childTnLst>
                              <p:par>
                                <p:cTn id="1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3600400" cy="4896544"/>
          </a:xfrm>
          <a:prstGeom prst="rect">
            <a:avLst/>
          </a:prstGeom>
          <a:pattFill prst="pct30">
            <a:fgClr>
              <a:srgbClr val="FB85D4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SORULAR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4799856" y="1687024"/>
            <a:ext cx="6480720" cy="1354217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</a:t>
            </a: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orular çoktan seçmeli TEST şeklinde  olacak.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grpSp>
        <p:nvGrpSpPr>
          <p:cNvPr id="47" name="Grup 46"/>
          <p:cNvGrpSpPr/>
          <p:nvPr/>
        </p:nvGrpSpPr>
        <p:grpSpPr>
          <a:xfrm>
            <a:off x="623392" y="1938536"/>
            <a:ext cx="936104" cy="4277072"/>
            <a:chOff x="623392" y="1938536"/>
            <a:chExt cx="936104" cy="4277072"/>
          </a:xfrm>
        </p:grpSpPr>
        <p:sp>
          <p:nvSpPr>
            <p:cNvPr id="4" name="Oval 3"/>
            <p:cNvSpPr/>
            <p:nvPr/>
          </p:nvSpPr>
          <p:spPr>
            <a:xfrm>
              <a:off x="623392" y="3018656"/>
              <a:ext cx="914400" cy="914400"/>
            </a:xfrm>
            <a:prstGeom prst="ellipse">
              <a:avLst/>
            </a:prstGeom>
            <a:ln w="762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9" name="Oval 38"/>
            <p:cNvSpPr/>
            <p:nvPr/>
          </p:nvSpPr>
          <p:spPr>
            <a:xfrm>
              <a:off x="645096" y="1938536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0" name="Oval 39"/>
            <p:cNvSpPr/>
            <p:nvPr/>
          </p:nvSpPr>
          <p:spPr>
            <a:xfrm>
              <a:off x="645096" y="4149080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1" name="Oval 40"/>
            <p:cNvSpPr/>
            <p:nvPr/>
          </p:nvSpPr>
          <p:spPr>
            <a:xfrm>
              <a:off x="645096" y="5301208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42" name="Dikdörtgen 41"/>
          <p:cNvSpPr/>
          <p:nvPr/>
        </p:nvSpPr>
        <p:spPr>
          <a:xfrm>
            <a:off x="1847528" y="1929606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43" name="Dikdörtgen 42"/>
          <p:cNvSpPr/>
          <p:nvPr/>
        </p:nvSpPr>
        <p:spPr>
          <a:xfrm>
            <a:off x="1847528" y="3041864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Dikdörtgen 43"/>
          <p:cNvSpPr/>
          <p:nvPr/>
        </p:nvSpPr>
        <p:spPr>
          <a:xfrm>
            <a:off x="1847528" y="4161854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Dikdörtgen 44"/>
          <p:cNvSpPr/>
          <p:nvPr/>
        </p:nvSpPr>
        <p:spPr>
          <a:xfrm>
            <a:off x="1847528" y="5241974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itle 13"/>
          <p:cNvSpPr txBox="1">
            <a:spLocks/>
          </p:cNvSpPr>
          <p:nvPr/>
        </p:nvSpPr>
        <p:spPr>
          <a:xfrm>
            <a:off x="4151784" y="4869160"/>
            <a:ext cx="8040216" cy="738664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3 yanlış cevap 1 Doğruyu götürecek.</a:t>
            </a:r>
            <a:endParaRPr lang="en-US" sz="4000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</p:txBody>
      </p:sp>
      <p:pic>
        <p:nvPicPr>
          <p:cNvPr id="2050" name="Picture 2" descr="C:\Users\ASUS PC\Desktop\ind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8008" y="3284984"/>
            <a:ext cx="3019425" cy="1514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227452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/>
      <p:bldP spid="42" grpId="0"/>
      <p:bldP spid="43" grpId="0"/>
      <p:bldP spid="44" grpId="0"/>
      <p:bldP spid="45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TESTLERİN KATSAYILARI?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16" name="15 Akış Çizelgesi: Öteki İşlem"/>
          <p:cNvSpPr/>
          <p:nvPr/>
        </p:nvSpPr>
        <p:spPr>
          <a:xfrm>
            <a:off x="335360" y="2204864"/>
            <a:ext cx="5040560" cy="648072"/>
          </a:xfrm>
          <a:prstGeom prst="flowChartAlternateProcess">
            <a:avLst/>
          </a:prstGeom>
          <a:solidFill>
            <a:srgbClr val="E6A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TÜRKÇE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16 Akış Çizelgesi: Öteki İşlem"/>
          <p:cNvSpPr/>
          <p:nvPr/>
        </p:nvSpPr>
        <p:spPr>
          <a:xfrm>
            <a:off x="335360" y="3356992"/>
            <a:ext cx="5040560" cy="648072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MATEMATİK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17 Akış Çizelgesi: Öteki İşlem"/>
          <p:cNvSpPr/>
          <p:nvPr/>
        </p:nvSpPr>
        <p:spPr>
          <a:xfrm>
            <a:off x="407368" y="4509120"/>
            <a:ext cx="5040560" cy="648072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FEN VE TEKNOLOJİ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18 Akış Çizelgesi: Öteki İşlem"/>
          <p:cNvSpPr/>
          <p:nvPr/>
        </p:nvSpPr>
        <p:spPr>
          <a:xfrm>
            <a:off x="6744072" y="2276872"/>
            <a:ext cx="3456384" cy="648072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İNKILÂP TARİHİ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19 Akış Çizelgesi: Öteki İşlem"/>
          <p:cNvSpPr/>
          <p:nvPr/>
        </p:nvSpPr>
        <p:spPr>
          <a:xfrm>
            <a:off x="6744072" y="3356992"/>
            <a:ext cx="3456384" cy="648072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DİN KÜLTÜRÜ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20 Akış Çizelgesi: Öteki İşlem"/>
          <p:cNvSpPr/>
          <p:nvPr/>
        </p:nvSpPr>
        <p:spPr>
          <a:xfrm>
            <a:off x="6744072" y="4581128"/>
            <a:ext cx="3528392" cy="648072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YABANCI DİL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21 Oval"/>
          <p:cNvSpPr/>
          <p:nvPr/>
        </p:nvSpPr>
        <p:spPr>
          <a:xfrm>
            <a:off x="4655840" y="2204864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3" name="22 Oval"/>
          <p:cNvSpPr/>
          <p:nvPr/>
        </p:nvSpPr>
        <p:spPr>
          <a:xfrm>
            <a:off x="4727848" y="3356992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4" name="23 Oval"/>
          <p:cNvSpPr/>
          <p:nvPr/>
        </p:nvSpPr>
        <p:spPr>
          <a:xfrm>
            <a:off x="4727848" y="4509120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5" name="24 Oval"/>
          <p:cNvSpPr/>
          <p:nvPr/>
        </p:nvSpPr>
        <p:spPr>
          <a:xfrm>
            <a:off x="9480376" y="2276872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6" name="25 Oval"/>
          <p:cNvSpPr/>
          <p:nvPr/>
        </p:nvSpPr>
        <p:spPr>
          <a:xfrm>
            <a:off x="9480376" y="3356992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7" name="26 Oval"/>
          <p:cNvSpPr/>
          <p:nvPr/>
        </p:nvSpPr>
        <p:spPr>
          <a:xfrm>
            <a:off x="9552384" y="4581128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227452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5544616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SINAV KAÇ OTURUM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6312024" y="2780928"/>
            <a:ext cx="5407484" cy="1354217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Sınav sayısal ve sözel  bölümden oluşacak.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56468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du an thang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F3293"/>
      </a:accent1>
      <a:accent2>
        <a:srgbClr val="58BBB4"/>
      </a:accent2>
      <a:accent3>
        <a:srgbClr val="FA1230"/>
      </a:accent3>
      <a:accent4>
        <a:srgbClr val="C2CB44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Robot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3762</TotalTime>
  <Words>453</Words>
  <Application>Microsoft Office PowerPoint</Application>
  <PresentationFormat>Özel</PresentationFormat>
  <Paragraphs>124</Paragraphs>
  <Slides>18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Office Theme</vt:lpstr>
      <vt:lpstr>PowerPoint Sunusu</vt:lpstr>
      <vt:lpstr>SINAVLA ÖĞRENCİ ALAN LİSELER HANGİLERİ?</vt:lpstr>
      <vt:lpstr>SORU SAYISI ve SINAV SÜRESİ</vt:lpstr>
      <vt:lpstr>SINAV ve YERLEŞTİME TAKVİMİ </vt:lpstr>
      <vt:lpstr>Sınav Soruları Hangi Sınıflardan Olacak?</vt:lpstr>
      <vt:lpstr>HANGİ DERSTEN KAÇ SORU ÇIKACAK? </vt:lpstr>
      <vt:lpstr>SORULAR NASIL OLACAK? </vt:lpstr>
      <vt:lpstr>TESTLERİN KATSAYILARI? </vt:lpstr>
      <vt:lpstr> SINAV KAÇ OTURUM OLACAK? </vt:lpstr>
      <vt:lpstr> SINAV SÜRESİ VE BAŞLAMA SAATİ? </vt:lpstr>
      <vt:lpstr>SINAV ZORUNLU MU? </vt:lpstr>
      <vt:lpstr>SINAVLA ÖĞRENCİ ALAN LİSELERE TERCİH İŞLEMLERİ </vt:lpstr>
      <vt:lpstr>YEREL YERLEŞTİRMEDE KAÇ OKUL TERCİH EDİLECEK? </vt:lpstr>
      <vt:lpstr>ADRESE DAYALI YERLEŞTİRME NASIL OLACAK? </vt:lpstr>
      <vt:lpstr>BELİRLİ OKULLARDA YIĞILMA OLURSA! </vt:lpstr>
      <vt:lpstr>GÜZEL SANATLAR LİSESİNE YERLEŞTİRME NASIL OLACAK? </vt:lpstr>
      <vt:lpstr>SPOR LİSESİNE YERLEŞTİRME NASIL OLACAK?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 Tien Dung</dc:creator>
  <cp:lastModifiedBy>rehberlik</cp:lastModifiedBy>
  <cp:revision>289</cp:revision>
  <dcterms:created xsi:type="dcterms:W3CDTF">2014-09-22T14:05:42Z</dcterms:created>
  <dcterms:modified xsi:type="dcterms:W3CDTF">2021-09-07T06:14:13Z</dcterms:modified>
</cp:coreProperties>
</file>